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카페24 써라운드 에어 " pitchFamily="2" charset="-127"/>
      <p:regular r:id="rId14"/>
    </p:embeddedFont>
    <p:embeddedFont>
      <p:font typeface="카페24 써라운드" pitchFamily="2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SB AggroOTF Light" panose="020B0600000101010101" charset="-127"/>
      <p:regular r:id="rId18"/>
    </p:embeddedFont>
    <p:embeddedFont>
      <p:font typeface="Hakgyoansim Rikodeo R" panose="020B0600000101010101" charset="-127"/>
      <p:regular r:id="rId19"/>
    </p:embeddedFont>
    <p:embeddedFont>
      <p:font typeface="Pretendard Regular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22" autoAdjust="0"/>
  </p:normalViewPr>
  <p:slideViewPr>
    <p:cSldViewPr>
      <p:cViewPr varScale="1">
        <p:scale>
          <a:sx n="73" d="100"/>
          <a:sy n="73" d="100"/>
        </p:scale>
        <p:origin x="94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88076-2361-41C9-BEFE-9D325F8CFED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050FB-AC0F-4017-B0DB-F54A353FB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29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050FB-AC0F-4017-B0DB-F54A353FBBA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4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6.png"/><Relationship Id="rId18" Type="http://schemas.openxmlformats.org/officeDocument/2006/relationships/image" Target="../media/image8.png"/><Relationship Id="rId3" Type="http://schemas.openxmlformats.org/officeDocument/2006/relationships/image" Target="../media/image17.png"/><Relationship Id="rId21" Type="http://schemas.openxmlformats.org/officeDocument/2006/relationships/image" Target="../media/image51.png"/><Relationship Id="rId7" Type="http://schemas.openxmlformats.org/officeDocument/2006/relationships/image" Target="../media/image23.png"/><Relationship Id="rId12" Type="http://schemas.openxmlformats.org/officeDocument/2006/relationships/image" Target="../media/image6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.png"/><Relationship Id="rId5" Type="http://schemas.openxmlformats.org/officeDocument/2006/relationships/image" Target="../media/image44.png"/><Relationship Id="rId15" Type="http://schemas.openxmlformats.org/officeDocument/2006/relationships/image" Target="../media/image15.png"/><Relationship Id="rId23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3.png"/><Relationship Id="rId14" Type="http://schemas.openxmlformats.org/officeDocument/2006/relationships/image" Target="../media/image22.png"/><Relationship Id="rId22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7683500"/>
            <a:ext cx="18808700" cy="350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76200"/>
            <a:ext cx="1270000" cy="1073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" y="-4737100"/>
            <a:ext cx="1689100" cy="501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749300"/>
            <a:ext cx="15760700" cy="723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939800"/>
            <a:ext cx="15354300" cy="687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94100" y="1803400"/>
            <a:ext cx="11087100" cy="439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8810"/>
              </a:lnSpc>
            </a:pPr>
            <a:r>
              <a:rPr lang="ko-KR" sz="14000" b="0" i="0" u="none" strike="noStrike" spc="-900" dirty="0">
                <a:solidFill>
                  <a:srgbClr val="000000"/>
                </a:solidFill>
                <a:latin typeface="+mj-lt"/>
                <a:ea typeface="Hakgyoansim Rikodeo R"/>
              </a:rPr>
              <a:t>유아코딩교육</a:t>
            </a:r>
          </a:p>
          <a:p>
            <a:pPr lvl="0" algn="ctr">
              <a:lnSpc>
                <a:spcPct val="88810"/>
              </a:lnSpc>
            </a:pPr>
            <a:r>
              <a:rPr lang="ko-KR" sz="14000" b="0" i="0" u="none" strike="noStrike" spc="-900" dirty="0">
                <a:solidFill>
                  <a:srgbClr val="000000"/>
                </a:solidFill>
                <a:ea typeface="Hakgyoansim Rikodeo R"/>
              </a:rPr>
              <a:t>사이트</a:t>
            </a:r>
            <a:r>
              <a:rPr lang="en-US" sz="14000" b="0" i="0" u="none" strike="noStrike" spc="-900" dirty="0">
                <a:solidFill>
                  <a:srgbClr val="000000"/>
                </a:solidFill>
                <a:latin typeface="Hakgyoansim Rikodeo R"/>
              </a:rPr>
              <a:t> </a:t>
            </a:r>
            <a:r>
              <a:rPr lang="ko-KR" sz="14000" b="0" i="0" u="none" strike="noStrike" spc="-900" dirty="0">
                <a:solidFill>
                  <a:srgbClr val="000000"/>
                </a:solidFill>
                <a:ea typeface="Hakgyoansim Rikodeo R"/>
              </a:rPr>
              <a:t>개발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8394700"/>
            <a:ext cx="6616700" cy="113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7300" y="8788400"/>
            <a:ext cx="4953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950200" y="1435100"/>
            <a:ext cx="2387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sz="2800" b="0" i="0" u="none" strike="noStrike" spc="400" dirty="0">
                <a:solidFill>
                  <a:srgbClr val="000000"/>
                </a:solidFill>
                <a:ea typeface="Hakgyoansim Rikodeo R"/>
              </a:rPr>
              <a:t>조명</a:t>
            </a:r>
            <a:r>
              <a:rPr lang="en-US" sz="2800" b="0" i="0" u="none" strike="noStrike" spc="400" dirty="0">
                <a:solidFill>
                  <a:srgbClr val="000000"/>
                </a:solidFill>
                <a:latin typeface="Hakgyoansim Rikodeo R"/>
              </a:rPr>
              <a:t>: E2I3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56500" y="8610600"/>
            <a:ext cx="2654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4900" b="0" i="0" u="none" strike="noStrike" spc="-400" dirty="0">
                <a:solidFill>
                  <a:srgbClr val="000000"/>
                </a:solidFill>
                <a:latin typeface="Hakgyoansim Rikodeo R"/>
              </a:rPr>
              <a:t>START!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1295400"/>
            <a:ext cx="177800" cy="17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81400" y="1295400"/>
            <a:ext cx="177800" cy="17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7264400"/>
            <a:ext cx="177800" cy="17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81400" y="7264400"/>
            <a:ext cx="177800" cy="17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8256" y="5934643"/>
            <a:ext cx="15951200" cy="2336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9000000">
            <a:off x="520700" y="6515100"/>
            <a:ext cx="1625600" cy="2362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8940000">
            <a:off x="1181100" y="6959600"/>
            <a:ext cx="1549400" cy="2260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76300" y="7962900"/>
            <a:ext cx="3949700" cy="1790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911600" y="6807200"/>
            <a:ext cx="10464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ko-KR" sz="3900" b="0" i="0" u="none" strike="noStrike" spc="-300" dirty="0">
                <a:solidFill>
                  <a:srgbClr val="000000"/>
                </a:solidFill>
                <a:ea typeface="SB AggroOTF Light"/>
              </a:rPr>
              <a:t>김경문</a:t>
            </a:r>
            <a:r>
              <a:rPr lang="en-US" sz="3900" b="0" i="0" u="none" strike="noStrike" spc="-300" dirty="0">
                <a:solidFill>
                  <a:srgbClr val="000000"/>
                </a:solidFill>
                <a:latin typeface="SB AggroOTF Light"/>
              </a:rPr>
              <a:t>  </a:t>
            </a:r>
            <a:r>
              <a:rPr lang="ko-KR" sz="3900" b="0" i="0" u="none" strike="noStrike" spc="-300" dirty="0">
                <a:solidFill>
                  <a:srgbClr val="000000"/>
                </a:solidFill>
                <a:ea typeface="SB AggroOTF Light"/>
              </a:rPr>
              <a:t>양주원</a:t>
            </a:r>
            <a:r>
              <a:rPr lang="en-US" sz="3900" b="0" i="0" u="none" strike="noStrike" spc="-300" dirty="0">
                <a:solidFill>
                  <a:srgbClr val="000000"/>
                </a:solidFill>
                <a:latin typeface="SB AggroOTF Light"/>
              </a:rPr>
              <a:t>  </a:t>
            </a:r>
            <a:r>
              <a:rPr lang="ko-KR" sz="3900" b="0" i="0" u="none" strike="noStrike" spc="-300" dirty="0" err="1">
                <a:solidFill>
                  <a:srgbClr val="000000"/>
                </a:solidFill>
                <a:ea typeface="SB AggroOTF Light"/>
              </a:rPr>
              <a:t>홍명주</a:t>
            </a:r>
            <a:r>
              <a:rPr lang="en-US" sz="3900" b="0" i="0" u="none" strike="noStrike" spc="-300" dirty="0">
                <a:solidFill>
                  <a:srgbClr val="000000"/>
                </a:solidFill>
                <a:latin typeface="SB AggroOTF Light"/>
              </a:rPr>
              <a:t>  </a:t>
            </a:r>
            <a:r>
              <a:rPr lang="ko-KR" sz="3900" b="0" i="0" u="none" strike="noStrike" spc="-300" dirty="0">
                <a:solidFill>
                  <a:srgbClr val="000000"/>
                </a:solidFill>
                <a:ea typeface="SB AggroOTF Light"/>
              </a:rPr>
              <a:t>김예은</a:t>
            </a:r>
            <a:r>
              <a:rPr lang="en-US" sz="3900" b="0" i="0" u="none" strike="noStrike" spc="-300" dirty="0">
                <a:solidFill>
                  <a:srgbClr val="000000"/>
                </a:solidFill>
                <a:latin typeface="SB AggroOTF Light"/>
              </a:rPr>
              <a:t>  </a:t>
            </a:r>
            <a:r>
              <a:rPr lang="ko-KR" sz="3900" b="0" i="0" u="none" strike="noStrike" spc="-300" dirty="0">
                <a:solidFill>
                  <a:srgbClr val="000000"/>
                </a:solidFill>
                <a:ea typeface="SB AggroOTF Light"/>
              </a:rPr>
              <a:t>김원진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49500" y="7213600"/>
            <a:ext cx="2997200" cy="1854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44900" y="5156200"/>
            <a:ext cx="8636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0" y="7150100"/>
            <a:ext cx="18808700" cy="350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8432800"/>
            <a:ext cx="2057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8839200"/>
            <a:ext cx="2057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0" y="2463800"/>
            <a:ext cx="6756400" cy="476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4000" y="9271000"/>
            <a:ext cx="18808700" cy="1371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736600" y="10045700"/>
            <a:ext cx="16129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3365500" y="10045700"/>
            <a:ext cx="1612900" cy="24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5994400" y="10045700"/>
            <a:ext cx="1612900" cy="241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10668000" y="10045700"/>
            <a:ext cx="1612900" cy="24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13309600" y="10045700"/>
            <a:ext cx="1612900" cy="24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15938500" y="10045700"/>
            <a:ext cx="1612900" cy="241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4145" y="-107950"/>
            <a:ext cx="1270000" cy="1073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6443" y="-4364083"/>
            <a:ext cx="1689100" cy="501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901700"/>
            <a:ext cx="11785600" cy="8077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" y="1079500"/>
            <a:ext cx="11366500" cy="767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7500" y="8420100"/>
            <a:ext cx="20574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08000" y="6781800"/>
            <a:ext cx="3568700" cy="162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22400" y="6591300"/>
            <a:ext cx="558800" cy="660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28900" y="8432800"/>
            <a:ext cx="1524000" cy="1524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42900" y="6350000"/>
            <a:ext cx="1524000" cy="152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89400" y="7353300"/>
            <a:ext cx="622300" cy="1549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35300" y="673100"/>
            <a:ext cx="1689100" cy="863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00100" y="2070100"/>
            <a:ext cx="1511300" cy="774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3530600" y="1803400"/>
            <a:ext cx="72390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8810"/>
              </a:lnSpc>
            </a:pPr>
            <a:r>
              <a:rPr lang="ko-KR" sz="10400" b="0" i="0" u="none" strike="noStrike" spc="-700" dirty="0">
                <a:solidFill>
                  <a:srgbClr val="000000"/>
                </a:solidFill>
                <a:ea typeface="Hakgyoansim Rikodeo R"/>
              </a:rPr>
              <a:t>목차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853440000"/>
            <a:chOff x="0" y="0"/>
            <a:chExt cx="0" cy="0"/>
          </a:xfrm>
        </p:grpSpPr>
      </p:grpSp>
      <p:grpSp>
        <p:nvGrpSpPr>
          <p:cNvPr id="65" name="그룹 64"/>
          <p:cNvGrpSpPr/>
          <p:nvPr/>
        </p:nvGrpSpPr>
        <p:grpSpPr>
          <a:xfrm>
            <a:off x="5067481" y="3848100"/>
            <a:ext cx="1371600" cy="381000"/>
            <a:chOff x="2133600" y="3822700"/>
            <a:chExt cx="1371600" cy="381000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33600" y="3822700"/>
              <a:ext cx="1371600" cy="381000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298700" y="3975100"/>
              <a:ext cx="63500" cy="635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89300" y="3975100"/>
              <a:ext cx="63500" cy="63500"/>
            </a:xfrm>
            <a:prstGeom prst="rect">
              <a:avLst/>
            </a:prstGeom>
          </p:spPr>
        </p:pic>
      </p:grpSp>
      <p:sp>
        <p:nvSpPr>
          <p:cNvPr id="34" name="TextBox 34"/>
          <p:cNvSpPr txBox="1"/>
          <p:nvPr/>
        </p:nvSpPr>
        <p:spPr>
          <a:xfrm>
            <a:off x="5312772" y="3886200"/>
            <a:ext cx="812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1800" b="1" i="0" u="none" strike="noStrike" spc="-100" dirty="0">
                <a:solidFill>
                  <a:srgbClr val="000000"/>
                </a:solidFill>
                <a:latin typeface="Hakgyoansim Rikodeo R"/>
              </a:rPr>
              <a:t>1</a:t>
            </a:r>
            <a:r>
              <a:rPr lang="ko-KR" sz="1800" b="1" i="0" u="none" strike="noStrike" spc="-100" dirty="0">
                <a:solidFill>
                  <a:srgbClr val="000000"/>
                </a:solidFill>
                <a:ea typeface="Hakgyoansim Rikodeo R"/>
              </a:rPr>
              <a:t>교시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41572" y="3810000"/>
            <a:ext cx="3987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Hakgyoansim Rikodeo R"/>
              </a:rPr>
              <a:t>조원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Hakgyoansim Rikodeo 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Hakgyoansim Rikodeo R"/>
              </a:rPr>
              <a:t>소개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04181" y="4229100"/>
            <a:ext cx="3136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E2I3</a:t>
            </a:r>
            <a:r>
              <a:rPr lang="ko-KR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의</a:t>
            </a:r>
            <a:r>
              <a:rPr lang="en-US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 </a:t>
            </a:r>
            <a:r>
              <a:rPr lang="ko-KR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조원을</a:t>
            </a:r>
            <a:r>
              <a:rPr lang="en-US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 </a:t>
            </a:r>
            <a:r>
              <a:rPr lang="ko-KR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소개합니다</a:t>
            </a:r>
            <a:r>
              <a:rPr lang="en-US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!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853440000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67300" y="5295900"/>
            <a:ext cx="1371600" cy="3810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853440000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70500" y="5448300"/>
            <a:ext cx="63500" cy="63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61100" y="5448300"/>
            <a:ext cx="63500" cy="635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5251450" y="5321300"/>
            <a:ext cx="102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1800" b="1" i="0" u="none" strike="noStrike" spc="-100" dirty="0">
                <a:solidFill>
                  <a:srgbClr val="000000"/>
                </a:solidFill>
                <a:latin typeface="Hakgyoansim Rikodeo R"/>
              </a:rPr>
              <a:t>2</a:t>
            </a:r>
            <a:r>
              <a:rPr lang="ko-KR" sz="1800" b="1" i="0" u="none" strike="noStrike" spc="-100" dirty="0">
                <a:solidFill>
                  <a:srgbClr val="000000"/>
                </a:solidFill>
                <a:ea typeface="Hakgyoansim Rikodeo R"/>
              </a:rPr>
              <a:t>교시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635750" y="5689600"/>
            <a:ext cx="3136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왜</a:t>
            </a:r>
            <a:r>
              <a:rPr lang="en-US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 </a:t>
            </a:r>
            <a:r>
              <a:rPr lang="ko-KR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유아코딩교육이</a:t>
            </a:r>
            <a:r>
              <a:rPr lang="en-US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 </a:t>
            </a:r>
            <a:r>
              <a:rPr lang="ko-KR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필요한가</a:t>
            </a:r>
            <a:r>
              <a:rPr lang="en-US" sz="1700" b="0" i="0" u="none" strike="noStrike" spc="-100" dirty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?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853440000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67300" y="6934200"/>
            <a:ext cx="1371600" cy="3810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853440000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1600" y="7086600"/>
            <a:ext cx="63500" cy="635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72200" y="7086600"/>
            <a:ext cx="63500" cy="635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5295900" y="6946900"/>
            <a:ext cx="812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1800" b="1" i="0" u="none" strike="noStrike" spc="-100" dirty="0">
                <a:solidFill>
                  <a:srgbClr val="000000"/>
                </a:solidFill>
                <a:latin typeface="Hakgyoansim Rikodeo R"/>
              </a:rPr>
              <a:t>3</a:t>
            </a:r>
            <a:r>
              <a:rPr lang="ko-KR" sz="1800" b="1" i="0" u="none" strike="noStrike" spc="-100" dirty="0">
                <a:solidFill>
                  <a:srgbClr val="000000"/>
                </a:solidFill>
                <a:ea typeface="Hakgyoansim Rikodeo R"/>
              </a:rPr>
              <a:t>교시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930390" y="6953250"/>
            <a:ext cx="3987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altLang="en-US" sz="2400" b="0" i="0" u="none" strike="noStrike" spc="-100" dirty="0" smtClean="0">
                <a:solidFill>
                  <a:srgbClr val="000000"/>
                </a:solidFill>
                <a:ea typeface="Hakgyoansim Rikodeo R"/>
              </a:rPr>
              <a:t>프로젝트 구성 및 목적</a:t>
            </a:r>
            <a:endParaRPr lang="ko-KR" sz="2400" b="0" i="0" u="none" strike="noStrike" spc="-100" dirty="0">
              <a:solidFill>
                <a:srgbClr val="000000"/>
              </a:solidFill>
              <a:ea typeface="Hakgyoansim Rikodeo R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7283450" y="7327174"/>
            <a:ext cx="3136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altLang="en-US" sz="1700" b="0" i="0" u="none" strike="noStrike" spc="-100" dirty="0" smtClean="0">
                <a:solidFill>
                  <a:srgbClr val="000000">
                    <a:alpha val="58039"/>
                  </a:srgbClr>
                </a:solidFill>
                <a:latin typeface="Hakgyoansim Rikodeo R" panose="020B0600000101010101" charset="-127"/>
                <a:ea typeface="Hakgyoansim Rikodeo R" panose="020B0600000101010101" charset="-127"/>
              </a:rPr>
              <a:t>기능 및 메뉴</a:t>
            </a:r>
            <a:endParaRPr lang="ko-KR" sz="1700" b="0" i="0" u="none" strike="noStrike" spc="-100" dirty="0">
              <a:solidFill>
                <a:srgbClr val="000000">
                  <a:alpha val="58039"/>
                </a:srgbClr>
              </a:solidFill>
              <a:latin typeface="Hakgyoansim Rikodeo R" panose="020B0600000101010101" charset="-127"/>
              <a:ea typeface="Hakgyoansim Rikodeo R" panose="020B0600000101010101" charset="-127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6918325" y="5257800"/>
            <a:ext cx="3987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Hakgyoansim Rikodeo R"/>
              </a:rPr>
              <a:t>주제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Hakgyoansim Rikodeo 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Hakgyoansim Rikodeo R"/>
              </a:rPr>
              <a:t>선정이유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Hakgyoansim Rikodeo R"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041400" y="2298700"/>
            <a:ext cx="14986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6078200" y="2298700"/>
            <a:ext cx="14986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6700"/>
            <a:ext cx="14986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4986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76200"/>
            <a:ext cx="1270000" cy="1073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0450" y="-4347391"/>
            <a:ext cx="1689100" cy="501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08000"/>
            <a:ext cx="16471900" cy="181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47700"/>
            <a:ext cx="2082800" cy="153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600" y="647700"/>
            <a:ext cx="13944600" cy="1536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3500" y="812800"/>
            <a:ext cx="185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000" b="0" i="0" u="none" strike="noStrike">
                <a:solidFill>
                  <a:srgbClr val="FFFFFF"/>
                </a:solidFill>
                <a:latin typeface="Hakgyoansim Rikodeo R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300" y="698500"/>
            <a:ext cx="86233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400" b="0" i="0" u="none" strike="noStrike" spc="-700" dirty="0" smtClean="0">
                <a:solidFill>
                  <a:srgbClr val="000000"/>
                </a:solidFill>
                <a:ea typeface="Hakgyoansim Rikodeo R"/>
              </a:rPr>
              <a:t>조원 소개</a:t>
            </a:r>
            <a:endParaRPr lang="ko-KR" sz="8400" b="0" i="0" u="none" strike="noStrike" spc="-700" dirty="0">
              <a:solidFill>
                <a:srgbClr val="000000"/>
              </a:solidFill>
              <a:ea typeface="Hakgyoansim Rikodeo 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0" name="그룹 79"/>
          <p:cNvGrpSpPr/>
          <p:nvPr/>
        </p:nvGrpSpPr>
        <p:grpSpPr>
          <a:xfrm>
            <a:off x="2359025" y="3500257"/>
            <a:ext cx="2749550" cy="596900"/>
            <a:chOff x="1092200" y="3200400"/>
            <a:chExt cx="2749550" cy="5969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" y="3200400"/>
              <a:ext cx="2749550" cy="5969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000" y="3454400"/>
              <a:ext cx="101600" cy="10160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1933575" y="3276600"/>
              <a:ext cx="11557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0470"/>
                </a:lnSpc>
              </a:pPr>
              <a:r>
                <a:rPr lang="ko-KR" sz="2400" b="1" i="0" u="none" strike="noStrike" spc="-100" dirty="0" smtClean="0">
                  <a:solidFill>
                    <a:srgbClr val="000000"/>
                  </a:solidFill>
                  <a:ea typeface="Hakgyoansim Rikodeo R"/>
                </a:rPr>
                <a:t>김</a:t>
              </a:r>
              <a:r>
                <a:rPr lang="ko-KR" altLang="en-US" sz="2400" b="1" i="0" u="none" strike="noStrike" spc="-100" dirty="0" smtClean="0">
                  <a:solidFill>
                    <a:srgbClr val="000000"/>
                  </a:solidFill>
                  <a:ea typeface="Hakgyoansim Rikodeo R"/>
                </a:rPr>
                <a:t>경문</a:t>
              </a:r>
              <a:endParaRPr lang="ko-KR" sz="2400" b="1" i="0" u="none" strike="noStrike" spc="-100" dirty="0">
                <a:solidFill>
                  <a:srgbClr val="000000"/>
                </a:solidFill>
                <a:ea typeface="Hakgyoansim Rikodeo R"/>
              </a:endParaRP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2200" y="3454400"/>
              <a:ext cx="101600" cy="101600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1" name="그룹 80"/>
          <p:cNvGrpSpPr/>
          <p:nvPr/>
        </p:nvGrpSpPr>
        <p:grpSpPr>
          <a:xfrm>
            <a:off x="2359025" y="4359638"/>
            <a:ext cx="2749550" cy="596900"/>
            <a:chOff x="1092200" y="3200400"/>
            <a:chExt cx="2749550" cy="596900"/>
          </a:xfrm>
        </p:grpSpPr>
        <p:pic>
          <p:nvPicPr>
            <p:cNvPr id="82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" y="3200400"/>
              <a:ext cx="2749550" cy="596900"/>
            </a:xfrm>
            <a:prstGeom prst="rect">
              <a:avLst/>
            </a:prstGeom>
          </p:spPr>
        </p:pic>
        <p:pic>
          <p:nvPicPr>
            <p:cNvPr id="83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000" y="3454400"/>
              <a:ext cx="101600" cy="101600"/>
            </a:xfrm>
            <a:prstGeom prst="rect">
              <a:avLst/>
            </a:prstGeom>
          </p:spPr>
        </p:pic>
        <p:sp>
          <p:nvSpPr>
            <p:cNvPr id="84" name="TextBox 28"/>
            <p:cNvSpPr txBox="1"/>
            <p:nvPr/>
          </p:nvSpPr>
          <p:spPr>
            <a:xfrm>
              <a:off x="1997075" y="3298462"/>
              <a:ext cx="11557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0470"/>
                </a:lnSpc>
              </a:pPr>
              <a:r>
                <a:rPr lang="ko-KR" altLang="en-US" sz="2400" b="1" spc="-100" dirty="0" smtClean="0">
                  <a:solidFill>
                    <a:srgbClr val="000000"/>
                  </a:solidFill>
                  <a:ea typeface="Hakgyoansim Rikodeo R"/>
                </a:rPr>
                <a:t>양주원</a:t>
              </a:r>
              <a:endParaRPr lang="ko-KR" sz="2400" b="1" i="0" u="none" strike="noStrike" spc="-100" dirty="0">
                <a:solidFill>
                  <a:srgbClr val="000000"/>
                </a:solidFill>
                <a:ea typeface="Hakgyoansim Rikodeo R"/>
              </a:endParaRPr>
            </a:p>
          </p:txBody>
        </p:sp>
        <p:pic>
          <p:nvPicPr>
            <p:cNvPr id="85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2200" y="3454400"/>
              <a:ext cx="101600" cy="101600"/>
            </a:xfrm>
            <a:prstGeom prst="rect">
              <a:avLst/>
            </a:prstGeom>
          </p:spPr>
        </p:pic>
      </p:grpSp>
      <p:grpSp>
        <p:nvGrpSpPr>
          <p:cNvPr id="87" name="그룹 86"/>
          <p:cNvGrpSpPr/>
          <p:nvPr/>
        </p:nvGrpSpPr>
        <p:grpSpPr>
          <a:xfrm>
            <a:off x="2382066" y="5188404"/>
            <a:ext cx="2749550" cy="596900"/>
            <a:chOff x="1092200" y="3200400"/>
            <a:chExt cx="2749550" cy="596900"/>
          </a:xfrm>
        </p:grpSpPr>
        <p:pic>
          <p:nvPicPr>
            <p:cNvPr id="88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" y="3200400"/>
              <a:ext cx="2749550" cy="596900"/>
            </a:xfrm>
            <a:prstGeom prst="rect">
              <a:avLst/>
            </a:prstGeom>
          </p:spPr>
        </p:pic>
        <p:pic>
          <p:nvPicPr>
            <p:cNvPr id="89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000" y="3454400"/>
              <a:ext cx="101600" cy="101600"/>
            </a:xfrm>
            <a:prstGeom prst="rect">
              <a:avLst/>
            </a:prstGeom>
          </p:spPr>
        </p:pic>
        <p:sp>
          <p:nvSpPr>
            <p:cNvPr id="90" name="TextBox 28"/>
            <p:cNvSpPr txBox="1"/>
            <p:nvPr/>
          </p:nvSpPr>
          <p:spPr>
            <a:xfrm>
              <a:off x="1974034" y="3276600"/>
              <a:ext cx="11557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0470"/>
                </a:lnSpc>
              </a:pPr>
              <a:r>
                <a:rPr lang="ko-KR" altLang="en-US" sz="2400" b="1" spc="-100" dirty="0" err="1" smtClean="0">
                  <a:solidFill>
                    <a:srgbClr val="000000"/>
                  </a:solidFill>
                  <a:ea typeface="Hakgyoansim Rikodeo R"/>
                </a:rPr>
                <a:t>홍명주</a:t>
              </a:r>
              <a:endParaRPr lang="ko-KR" sz="2400" b="1" i="0" u="none" strike="noStrike" spc="-100" dirty="0">
                <a:solidFill>
                  <a:srgbClr val="000000"/>
                </a:solidFill>
                <a:ea typeface="Hakgyoansim Rikodeo R"/>
              </a:endParaRPr>
            </a:p>
          </p:txBody>
        </p:sp>
        <p:pic>
          <p:nvPicPr>
            <p:cNvPr id="91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2200" y="3454400"/>
              <a:ext cx="101600" cy="101600"/>
            </a:xfrm>
            <a:prstGeom prst="rect">
              <a:avLst/>
            </a:prstGeom>
          </p:spPr>
        </p:pic>
      </p:grpSp>
      <p:grpSp>
        <p:nvGrpSpPr>
          <p:cNvPr id="93" name="그룹 92"/>
          <p:cNvGrpSpPr/>
          <p:nvPr/>
        </p:nvGrpSpPr>
        <p:grpSpPr>
          <a:xfrm>
            <a:off x="2403475" y="5996305"/>
            <a:ext cx="2749550" cy="596900"/>
            <a:chOff x="1092200" y="3200400"/>
            <a:chExt cx="2749550" cy="596900"/>
          </a:xfrm>
        </p:grpSpPr>
        <p:pic>
          <p:nvPicPr>
            <p:cNvPr id="94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" y="3200400"/>
              <a:ext cx="2749550" cy="596900"/>
            </a:xfrm>
            <a:prstGeom prst="rect">
              <a:avLst/>
            </a:prstGeom>
          </p:spPr>
        </p:pic>
        <p:pic>
          <p:nvPicPr>
            <p:cNvPr id="95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000" y="3454400"/>
              <a:ext cx="101600" cy="101600"/>
            </a:xfrm>
            <a:prstGeom prst="rect">
              <a:avLst/>
            </a:prstGeom>
          </p:spPr>
        </p:pic>
        <p:sp>
          <p:nvSpPr>
            <p:cNvPr id="96" name="TextBox 28"/>
            <p:cNvSpPr txBox="1"/>
            <p:nvPr/>
          </p:nvSpPr>
          <p:spPr>
            <a:xfrm>
              <a:off x="1965325" y="3276600"/>
              <a:ext cx="11557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0470"/>
                </a:lnSpc>
              </a:pPr>
              <a:r>
                <a:rPr lang="ko-KR" altLang="en-US" sz="2400" b="1" spc="-100" dirty="0" smtClean="0">
                  <a:solidFill>
                    <a:srgbClr val="000000"/>
                  </a:solidFill>
                  <a:ea typeface="Hakgyoansim Rikodeo R"/>
                </a:rPr>
                <a:t>김예은</a:t>
              </a:r>
              <a:endParaRPr lang="ko-KR" sz="2400" b="1" i="0" u="none" strike="noStrike" spc="-100" dirty="0">
                <a:solidFill>
                  <a:srgbClr val="000000"/>
                </a:solidFill>
                <a:ea typeface="Hakgyoansim Rikodeo R"/>
              </a:endParaRPr>
            </a:p>
          </p:txBody>
        </p:sp>
        <p:pic>
          <p:nvPicPr>
            <p:cNvPr id="97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2200" y="3454400"/>
              <a:ext cx="101600" cy="101600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2394857" y="6824254"/>
            <a:ext cx="2749550" cy="596900"/>
            <a:chOff x="1092200" y="3200400"/>
            <a:chExt cx="2749550" cy="596900"/>
          </a:xfrm>
        </p:grpSpPr>
        <p:pic>
          <p:nvPicPr>
            <p:cNvPr id="100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" y="3200400"/>
              <a:ext cx="2749550" cy="596900"/>
            </a:xfrm>
            <a:prstGeom prst="rect">
              <a:avLst/>
            </a:prstGeom>
          </p:spPr>
        </p:pic>
        <p:pic>
          <p:nvPicPr>
            <p:cNvPr id="101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000" y="3454400"/>
              <a:ext cx="101600" cy="101600"/>
            </a:xfrm>
            <a:prstGeom prst="rect">
              <a:avLst/>
            </a:prstGeom>
          </p:spPr>
        </p:pic>
        <p:sp>
          <p:nvSpPr>
            <p:cNvPr id="102" name="TextBox 28"/>
            <p:cNvSpPr txBox="1"/>
            <p:nvPr/>
          </p:nvSpPr>
          <p:spPr>
            <a:xfrm>
              <a:off x="1961243" y="3276600"/>
              <a:ext cx="11557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0470"/>
                </a:lnSpc>
              </a:pPr>
              <a:r>
                <a:rPr lang="ko-KR" sz="2400" b="1" i="0" u="none" strike="noStrike" spc="-100" dirty="0" smtClean="0">
                  <a:solidFill>
                    <a:srgbClr val="000000"/>
                  </a:solidFill>
                  <a:ea typeface="Hakgyoansim Rikodeo R"/>
                </a:rPr>
                <a:t>김</a:t>
              </a:r>
              <a:r>
                <a:rPr lang="ko-KR" altLang="en-US" sz="2400" b="1" i="0" u="none" strike="noStrike" spc="-100" dirty="0" smtClean="0">
                  <a:solidFill>
                    <a:srgbClr val="000000"/>
                  </a:solidFill>
                  <a:ea typeface="Hakgyoansim Rikodeo R"/>
                </a:rPr>
                <a:t>원진</a:t>
              </a:r>
              <a:endParaRPr lang="ko-KR" sz="2400" b="1" i="0" u="none" strike="noStrike" spc="-100" dirty="0">
                <a:solidFill>
                  <a:srgbClr val="000000"/>
                </a:solidFill>
                <a:ea typeface="Hakgyoansim Rikodeo R"/>
              </a:endParaRPr>
            </a:p>
          </p:txBody>
        </p:sp>
        <p:pic>
          <p:nvPicPr>
            <p:cNvPr id="103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2200" y="3454400"/>
              <a:ext cx="101600" cy="101600"/>
            </a:xfrm>
            <a:prstGeom prst="rect">
              <a:avLst/>
            </a:prstGeom>
          </p:spPr>
        </p:pic>
      </p:grpSp>
      <p:pic>
        <p:nvPicPr>
          <p:cNvPr id="107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6096" y="3519307"/>
            <a:ext cx="4737100" cy="558800"/>
          </a:xfrm>
          <a:prstGeom prst="rect">
            <a:avLst/>
          </a:prstGeom>
        </p:spPr>
      </p:pic>
      <p:grpSp>
        <p:nvGrpSpPr>
          <p:cNvPr id="141" name="그룹 140"/>
          <p:cNvGrpSpPr/>
          <p:nvPr/>
        </p:nvGrpSpPr>
        <p:grpSpPr>
          <a:xfrm>
            <a:off x="5451475" y="4385044"/>
            <a:ext cx="4737100" cy="558801"/>
            <a:chOff x="6921681" y="4902472"/>
            <a:chExt cx="4737100" cy="812800"/>
          </a:xfrm>
        </p:grpSpPr>
        <p:pic>
          <p:nvPicPr>
            <p:cNvPr id="14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21681" y="4902472"/>
              <a:ext cx="4737100" cy="812800"/>
            </a:xfrm>
            <a:prstGeom prst="rect">
              <a:avLst/>
            </a:prstGeom>
          </p:spPr>
        </p:pic>
        <p:sp>
          <p:nvSpPr>
            <p:cNvPr id="143" name="TextBox 32"/>
            <p:cNvSpPr txBox="1"/>
            <p:nvPr/>
          </p:nvSpPr>
          <p:spPr>
            <a:xfrm>
              <a:off x="7391581" y="5194572"/>
              <a:ext cx="3797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200" spc="-200" dirty="0" smtClean="0">
                  <a:solidFill>
                    <a:srgbClr val="F4F4F4"/>
                  </a:solidFill>
                  <a:ea typeface="SB AggroOTF Light"/>
                </a:rPr>
                <a:t>분위기 메이커를 담당하고 있습니다</a:t>
              </a:r>
              <a:r>
                <a:rPr lang="en-US" sz="2200" b="0" i="0" u="none" strike="noStrike" spc="-200" dirty="0" smtClean="0">
                  <a:solidFill>
                    <a:srgbClr val="F4F4F4"/>
                  </a:solidFill>
                  <a:latin typeface="SB AggroOTF Light"/>
                </a:rPr>
                <a:t>. </a:t>
              </a:r>
              <a:endParaRPr lang="en-US" sz="2200" b="0" i="0" u="none" strike="noStrike" spc="-200" dirty="0">
                <a:solidFill>
                  <a:srgbClr val="F4F4F4"/>
                </a:solidFill>
                <a:latin typeface="SB AggroOTF Light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5440408" y="5226504"/>
            <a:ext cx="4737100" cy="558800"/>
            <a:chOff x="6921681" y="4902472"/>
            <a:chExt cx="4737100" cy="812800"/>
          </a:xfrm>
        </p:grpSpPr>
        <p:pic>
          <p:nvPicPr>
            <p:cNvPr id="145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21681" y="4902472"/>
              <a:ext cx="4737100" cy="812800"/>
            </a:xfrm>
            <a:prstGeom prst="rect">
              <a:avLst/>
            </a:prstGeom>
          </p:spPr>
        </p:pic>
        <p:sp>
          <p:nvSpPr>
            <p:cNvPr id="146" name="TextBox 32"/>
            <p:cNvSpPr txBox="1"/>
            <p:nvPr/>
          </p:nvSpPr>
          <p:spPr>
            <a:xfrm>
              <a:off x="7391581" y="5194572"/>
              <a:ext cx="3797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200" spc="-200" dirty="0" smtClean="0">
                  <a:solidFill>
                    <a:srgbClr val="F4F4F4"/>
                  </a:solidFill>
                  <a:ea typeface="SB AggroOTF Light"/>
                </a:rPr>
                <a:t>센터 및 메인 </a:t>
              </a:r>
              <a:r>
                <a:rPr lang="ko-KR" altLang="en-US" sz="2200" spc="-200" dirty="0" err="1" smtClean="0">
                  <a:solidFill>
                    <a:srgbClr val="F4F4F4"/>
                  </a:solidFill>
                  <a:ea typeface="SB AggroOTF Light"/>
                </a:rPr>
                <a:t>비주얼입니다</a:t>
              </a:r>
              <a:r>
                <a:rPr lang="en-US" sz="2200" b="0" i="0" u="none" strike="noStrike" spc="-200" dirty="0" smtClean="0">
                  <a:solidFill>
                    <a:srgbClr val="F4F4F4"/>
                  </a:solidFill>
                  <a:latin typeface="SB AggroOTF Light"/>
                </a:rPr>
                <a:t>.</a:t>
              </a:r>
              <a:endParaRPr lang="en-US" sz="2200" b="0" i="0" u="none" strike="noStrike" spc="-200" dirty="0">
                <a:solidFill>
                  <a:srgbClr val="F4F4F4"/>
                </a:solidFill>
                <a:latin typeface="SB AggroOTF Light"/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5440408" y="6008870"/>
            <a:ext cx="4737100" cy="558800"/>
            <a:chOff x="6921681" y="4902472"/>
            <a:chExt cx="4737100" cy="812800"/>
          </a:xfrm>
        </p:grpSpPr>
        <p:pic>
          <p:nvPicPr>
            <p:cNvPr id="148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21681" y="4902472"/>
              <a:ext cx="4737100" cy="812800"/>
            </a:xfrm>
            <a:prstGeom prst="rect">
              <a:avLst/>
            </a:prstGeom>
          </p:spPr>
        </p:pic>
        <p:sp>
          <p:nvSpPr>
            <p:cNvPr id="149" name="TextBox 32"/>
            <p:cNvSpPr txBox="1"/>
            <p:nvPr/>
          </p:nvSpPr>
          <p:spPr>
            <a:xfrm>
              <a:off x="7391581" y="5194572"/>
              <a:ext cx="3797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endParaRPr lang="en-US" sz="2200" b="0" i="0" u="none" strike="noStrike" spc="-200" dirty="0">
                <a:solidFill>
                  <a:srgbClr val="F4F4F4"/>
                </a:solidFill>
                <a:latin typeface="SB AggroOTF Light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5431336" y="6824254"/>
            <a:ext cx="4737100" cy="558800"/>
            <a:chOff x="6921681" y="4902472"/>
            <a:chExt cx="4737100" cy="812800"/>
          </a:xfrm>
        </p:grpSpPr>
        <p:pic>
          <p:nvPicPr>
            <p:cNvPr id="151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21681" y="4902472"/>
              <a:ext cx="4737100" cy="812800"/>
            </a:xfrm>
            <a:prstGeom prst="rect">
              <a:avLst/>
            </a:prstGeom>
          </p:spPr>
        </p:pic>
        <p:sp>
          <p:nvSpPr>
            <p:cNvPr id="152" name="TextBox 32"/>
            <p:cNvSpPr txBox="1"/>
            <p:nvPr/>
          </p:nvSpPr>
          <p:spPr>
            <a:xfrm>
              <a:off x="7391581" y="5194572"/>
              <a:ext cx="3797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200" b="0" i="0" u="none" strike="noStrike" spc="-200" dirty="0" smtClean="0">
                  <a:solidFill>
                    <a:srgbClr val="F4F4F4"/>
                  </a:solidFill>
                  <a:latin typeface="SB AggroOTF Light" panose="020B0600000101010101" charset="-127"/>
                  <a:ea typeface="SB AggroOTF Light" panose="020B0600000101010101" charset="-127"/>
                </a:rPr>
                <a:t>이조에서 막내 담당 입니다</a:t>
              </a:r>
              <a:r>
                <a:rPr lang="en-US" altLang="ko-KR" sz="2200" b="0" i="0" u="none" strike="noStrike" spc="-200" dirty="0" smtClean="0">
                  <a:solidFill>
                    <a:srgbClr val="F4F4F4"/>
                  </a:solidFill>
                  <a:latin typeface="SB AggroOTF Light" panose="020B0600000101010101" charset="-127"/>
                  <a:ea typeface="SB AggroOTF Light" panose="020B0600000101010101" charset="-127"/>
                </a:rPr>
                <a:t>.</a:t>
              </a:r>
              <a:r>
                <a:rPr lang="en-US" sz="2200" b="0" i="0" u="none" strike="noStrike" spc="-200" dirty="0" smtClean="0">
                  <a:solidFill>
                    <a:srgbClr val="F4F4F4"/>
                  </a:solidFill>
                  <a:latin typeface="SB AggroOTF Light" panose="020B0600000101010101" charset="-127"/>
                  <a:ea typeface="SB AggroOTF Light" panose="020B0600000101010101" charset="-127"/>
                </a:rPr>
                <a:t>.</a:t>
              </a:r>
              <a:endParaRPr lang="en-US" sz="2200" b="0" i="0" u="none" strike="noStrike" spc="-200" dirty="0">
                <a:solidFill>
                  <a:srgbClr val="F4F4F4"/>
                </a:solidFill>
                <a:latin typeface="SB AggroOTF Light" panose="020B0600000101010101" charset="-127"/>
                <a:ea typeface="SB AggroOTF Light" panose="020B0600000101010101" charset="-127"/>
              </a:endParaRPr>
            </a:p>
          </p:txBody>
        </p:sp>
      </p:grpSp>
      <p:sp>
        <p:nvSpPr>
          <p:cNvPr id="153" name="TextBox 32"/>
          <p:cNvSpPr txBox="1"/>
          <p:nvPr/>
        </p:nvSpPr>
        <p:spPr>
          <a:xfrm>
            <a:off x="10647408" y="3709569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JavaScript, CSS , </a:t>
            </a:r>
            <a:r>
              <a:rPr lang="ko-KR" alt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조장 </a:t>
            </a:r>
            <a:r>
              <a:rPr lang="en-US" sz="2200" b="0" i="0" u="none" strike="noStrike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  <a:endParaRPr lang="en-US" sz="2200" b="0" i="0" u="none" strike="noStrike" spc="-200" dirty="0">
              <a:solidFill>
                <a:srgbClr val="F4F4F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4" name="TextBox 32"/>
          <p:cNvSpPr txBox="1"/>
          <p:nvPr/>
        </p:nvSpPr>
        <p:spPr>
          <a:xfrm>
            <a:off x="10647408" y="5441950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JavaScript</a:t>
            </a:r>
            <a:r>
              <a:rPr lang="en-US" sz="2200" b="0" i="0" u="none" strike="noStrike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  <a:endParaRPr lang="en-US" sz="2200" b="0" i="0" u="none" strike="noStrike" spc="-200" dirty="0">
              <a:solidFill>
                <a:srgbClr val="F4F4F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5" name="TextBox 32"/>
          <p:cNvSpPr txBox="1"/>
          <p:nvPr/>
        </p:nvSpPr>
        <p:spPr>
          <a:xfrm>
            <a:off x="10679520" y="6216570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JavaScript , CSS ,  </a:t>
            </a:r>
            <a:r>
              <a:rPr lang="ko-KR" alt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총괄</a:t>
            </a:r>
            <a:endParaRPr lang="en-US" sz="2200" b="0" i="0" u="none" strike="noStrike" spc="-200" dirty="0">
              <a:solidFill>
                <a:srgbClr val="F4F4F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6" name="TextBox 32"/>
          <p:cNvSpPr txBox="1"/>
          <p:nvPr/>
        </p:nvSpPr>
        <p:spPr>
          <a:xfrm>
            <a:off x="10679520" y="7020697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200" b="0" i="0" u="none" strike="noStrike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CSS</a:t>
            </a:r>
            <a:r>
              <a:rPr lang="en-US" sz="2200" b="0" i="0" u="none" strike="noStrike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  <a:endParaRPr lang="en-US" sz="2200" b="0" i="0" u="none" strike="noStrike" spc="-200" dirty="0">
              <a:solidFill>
                <a:srgbClr val="F4F4F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7" name="TextBox 32"/>
          <p:cNvSpPr txBox="1"/>
          <p:nvPr/>
        </p:nvSpPr>
        <p:spPr>
          <a:xfrm>
            <a:off x="10647408" y="4585857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CSS</a:t>
            </a:r>
            <a:r>
              <a:rPr lang="ko-KR" altLang="en-US" sz="2200" spc="-200" dirty="0" smtClean="0">
                <a:solidFill>
                  <a:srgbClr val="F4F4F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endParaRPr lang="en-US" sz="2200" b="0" i="0" u="none" strike="noStrike" spc="-200" dirty="0">
              <a:solidFill>
                <a:srgbClr val="F4F4F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9" name="TextBox 32"/>
          <p:cNvSpPr txBox="1"/>
          <p:nvPr/>
        </p:nvSpPr>
        <p:spPr>
          <a:xfrm>
            <a:off x="5933258" y="3683410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200" dirty="0" smtClean="0">
                <a:solidFill>
                  <a:srgbClr val="F4F4F4"/>
                </a:solidFill>
                <a:ea typeface="SB AggroOTF Light"/>
              </a:rPr>
              <a:t>애들 훈육을 담당했습니다</a:t>
            </a:r>
            <a:r>
              <a:rPr lang="en-US" altLang="ko-KR" sz="2200" b="0" i="0" u="none" strike="noStrike" spc="-200" dirty="0" smtClean="0">
                <a:solidFill>
                  <a:srgbClr val="F4F4F4"/>
                </a:solidFill>
                <a:ea typeface="SB AggroOTF Light"/>
              </a:rPr>
              <a:t>.</a:t>
            </a:r>
            <a:endParaRPr lang="en-US" sz="2200" b="0" i="0" u="none" strike="noStrike" spc="-200" dirty="0">
              <a:solidFill>
                <a:srgbClr val="F4F4F4"/>
              </a:solidFill>
              <a:latin typeface="SB AggroOTF Light"/>
            </a:endParaRPr>
          </a:p>
        </p:txBody>
      </p:sp>
      <p:sp>
        <p:nvSpPr>
          <p:cNvPr id="160" name="TextBox 32"/>
          <p:cNvSpPr txBox="1"/>
          <p:nvPr/>
        </p:nvSpPr>
        <p:spPr>
          <a:xfrm>
            <a:off x="5935163" y="6172120"/>
            <a:ext cx="3797300" cy="270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200" dirty="0" smtClean="0">
                <a:solidFill>
                  <a:srgbClr val="F4F4F4"/>
                </a:solidFill>
                <a:latin typeface="SB AggroOTF Light" panose="020B0600000101010101" charset="-127"/>
                <a:ea typeface="SB AggroOTF Light" panose="020B0600000101010101" charset="-127"/>
              </a:rPr>
              <a:t>귀여움을 담당했습니다</a:t>
            </a:r>
            <a:r>
              <a:rPr lang="en-US" sz="2200" b="0" i="0" u="none" strike="noStrike" spc="-200" dirty="0" smtClean="0">
                <a:solidFill>
                  <a:srgbClr val="F4F4F4"/>
                </a:solidFill>
                <a:latin typeface="SB AggroOTF Light" panose="020B0600000101010101" charset="-127"/>
                <a:ea typeface="SB AggroOTF Light" panose="020B0600000101010101" charset="-127"/>
              </a:rPr>
              <a:t>.</a:t>
            </a:r>
            <a:endParaRPr lang="en-US" sz="2200" b="0" i="0" u="none" strike="noStrike" spc="-200" dirty="0">
              <a:solidFill>
                <a:srgbClr val="F4F4F4"/>
              </a:solidFill>
              <a:latin typeface="SB AggroOTF Light" panose="020B0600000101010101" charset="-127"/>
              <a:ea typeface="SB AggroOTF Light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6700"/>
            <a:ext cx="14986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4986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76200"/>
            <a:ext cx="1270000" cy="1073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6800" y="-4737100"/>
            <a:ext cx="1689100" cy="501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451100"/>
            <a:ext cx="16471900" cy="734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628900"/>
            <a:ext cx="16052800" cy="697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08000"/>
            <a:ext cx="164719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647700"/>
            <a:ext cx="2082800" cy="153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647700"/>
            <a:ext cx="13944600" cy="1536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3500" y="812800"/>
            <a:ext cx="185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000" b="0" i="0" u="none" strike="noStrike">
                <a:solidFill>
                  <a:srgbClr val="FFFFFF"/>
                </a:solidFill>
                <a:latin typeface="Hakgyoansim Rikodeo R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300" y="698500"/>
            <a:ext cx="86233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400" spc="-700" dirty="0" smtClean="0">
                <a:solidFill>
                  <a:srgbClr val="000000"/>
                </a:solidFill>
                <a:ea typeface="Hakgyoansim Rikodeo R"/>
              </a:rPr>
              <a:t>주제 선정 이유</a:t>
            </a:r>
            <a:endParaRPr lang="ko-KR" sz="8400" b="0" i="0" u="none" strike="noStrike" spc="-700" dirty="0">
              <a:solidFill>
                <a:srgbClr val="000000"/>
              </a:solidFill>
              <a:ea typeface="Hakgyoansim Rikodeo R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7" t="6052" r="33794" b="11499"/>
          <a:stretch/>
        </p:blipFill>
        <p:spPr>
          <a:xfrm>
            <a:off x="1905000" y="2832100"/>
            <a:ext cx="5447924" cy="63246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4064" y="2705826"/>
            <a:ext cx="7215946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6700"/>
            <a:ext cx="14986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4986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76200"/>
            <a:ext cx="1270000" cy="1073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6800" y="-4737100"/>
            <a:ext cx="1689100" cy="501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451100"/>
            <a:ext cx="16471900" cy="734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350" y="2635250"/>
            <a:ext cx="16052800" cy="697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08000"/>
            <a:ext cx="164719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647700"/>
            <a:ext cx="2082800" cy="153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647700"/>
            <a:ext cx="13944600" cy="1536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33500" y="812800"/>
            <a:ext cx="185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000" b="0" i="0" u="none" strike="noStrike">
                <a:solidFill>
                  <a:srgbClr val="FFFFFF"/>
                </a:solidFill>
                <a:latin typeface="Hakgyoansim Rikodeo R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1300" y="698500"/>
            <a:ext cx="98933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400" spc="-700" dirty="0" smtClean="0">
                <a:solidFill>
                  <a:srgbClr val="000000"/>
                </a:solidFill>
                <a:ea typeface="Hakgyoansim Rikodeo R"/>
              </a:rPr>
              <a:t>프로젝트 </a:t>
            </a:r>
            <a:r>
              <a:rPr lang="ko-KR" altLang="en-US" sz="8400" spc="-700" smtClean="0">
                <a:solidFill>
                  <a:srgbClr val="000000"/>
                </a:solidFill>
                <a:ea typeface="Hakgyoansim Rikodeo R"/>
              </a:rPr>
              <a:t>구성 및 목적</a:t>
            </a:r>
            <a:endParaRPr lang="ko-KR" sz="8400" b="0" i="0" u="none" strike="noStrike" spc="-700" dirty="0">
              <a:solidFill>
                <a:srgbClr val="000000"/>
              </a:solidFill>
              <a:ea typeface="Hakgyoansim Rikodeo R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모서리가 둥근 직사각형 12"/>
          <p:cNvSpPr/>
          <p:nvPr/>
        </p:nvSpPr>
        <p:spPr>
          <a:xfrm>
            <a:off x="1676400" y="3149600"/>
            <a:ext cx="7162800" cy="5943600"/>
          </a:xfrm>
          <a:prstGeom prst="roundRect">
            <a:avLst>
              <a:gd name="adj" fmla="val 2150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677400" y="3149600"/>
            <a:ext cx="7162800" cy="5943600"/>
          </a:xfrm>
          <a:prstGeom prst="roundRect">
            <a:avLst>
              <a:gd name="adj" fmla="val 2150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19500" y="3390898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4800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   기능</a:t>
            </a:r>
            <a:endParaRPr lang="ko-KR" altLang="en-US" sz="48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20500" y="3390899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4800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   목적</a:t>
            </a:r>
            <a:endParaRPr lang="ko-KR" altLang="en-US" sz="48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8925" y="4406045"/>
            <a:ext cx="486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유아의 창의력과 사고력 증진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-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두뇌발달폭발기인 아이를 위한 </a:t>
            </a:r>
            <a:r>
              <a:rPr lang="ko-KR" altLang="en-US" b="1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사고력학습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!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28924" y="5595975"/>
            <a:ext cx="486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유아의 발달 단계에 따른 </a:t>
            </a:r>
            <a:r>
              <a:rPr lang="ko-KR" altLang="en-US" b="1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학습난이도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조절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-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세분화된 레벨 테스트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28924" y="6785905"/>
            <a:ext cx="547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스토레텔링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기반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STEP</a:t>
            </a:r>
          </a:p>
          <a:p>
            <a:r>
              <a:rPr lang="en-US" altLang="ko-KR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 -</a:t>
            </a:r>
            <a:r>
              <a:rPr lang="ko-KR" altLang="en-US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스토리를 </a:t>
            </a:r>
            <a:r>
              <a:rPr lang="ko-KR" altLang="en-US" b="1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기반으로한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재미있는 컨텐츠들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!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28924" y="7918179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유아에게 올바른 매체 교육 제공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 -</a:t>
            </a:r>
            <a:r>
              <a:rPr lang="ko-KR" altLang="en-US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pc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사용법부터 코딩기초교육까지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!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99775" y="4620802"/>
            <a:ext cx="4495800" cy="45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8609"/>
              </a:lnSpc>
              <a:buFont typeface="Arial" panose="020B0604020202020204" pitchFamily="34" charset="0"/>
              <a:buChar char="•"/>
            </a:pPr>
            <a:r>
              <a:rPr lang="en-US" altLang="ko-KR" b="1" spc="-100" dirty="0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IT </a:t>
            </a:r>
            <a:r>
              <a:rPr lang="ko-KR" altLang="en-US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발전으로 인한 디지털 </a:t>
            </a:r>
            <a:r>
              <a:rPr lang="ko-KR" altLang="en-US" b="1" spc="-100" dirty="0" err="1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시대화</a:t>
            </a:r>
            <a:endParaRPr lang="en-US" altLang="ko-KR" b="1" spc="-100" dirty="0">
              <a:solidFill>
                <a:srgbClr val="000000">
                  <a:alpha val="90980"/>
                </a:srgb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84534" y="5896682"/>
            <a:ext cx="5498465" cy="7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8609"/>
              </a:lnSpc>
              <a:buFont typeface="Arial" panose="020B0604020202020204" pitchFamily="34" charset="0"/>
              <a:buChar char="•"/>
            </a:pPr>
            <a:r>
              <a:rPr lang="ko-KR" altLang="en-US" b="1" spc="-100" dirty="0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창의적 </a:t>
            </a:r>
            <a:r>
              <a:rPr lang="ko-KR" altLang="en-US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문제해결</a:t>
            </a:r>
            <a:r>
              <a:rPr lang="en-US" altLang="ko-KR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논리적 사고력</a:t>
            </a:r>
            <a:r>
              <a:rPr lang="en-US" altLang="ko-KR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협업 능력 등 증진 </a:t>
            </a:r>
            <a:endParaRPr lang="en-US" altLang="ko-KR" b="1" spc="-100" dirty="0">
              <a:solidFill>
                <a:srgbClr val="000000">
                  <a:alpha val="90980"/>
                </a:srgb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43907" y="7165406"/>
            <a:ext cx="4495800" cy="45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8609"/>
              </a:lnSpc>
              <a:buFont typeface="Arial" panose="020B0604020202020204" pitchFamily="34" charset="0"/>
              <a:buChar char="•"/>
            </a:pPr>
            <a:r>
              <a:rPr lang="en-US" altLang="ko-KR" b="1" spc="-100" dirty="0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2025 </a:t>
            </a:r>
            <a:r>
              <a:rPr lang="ko-KR" altLang="en-US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초등 코딩교육의무화</a:t>
            </a:r>
            <a:endParaRPr lang="en-US" altLang="ko-KR" b="1" spc="-100" dirty="0">
              <a:solidFill>
                <a:srgbClr val="000000">
                  <a:alpha val="90980"/>
                </a:srgb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6700"/>
            <a:ext cx="14986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4986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76200"/>
            <a:ext cx="1270000" cy="1073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6800" y="-4737100"/>
            <a:ext cx="1689100" cy="501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451100"/>
            <a:ext cx="16471900" cy="734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628900"/>
            <a:ext cx="16052800" cy="697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08000"/>
            <a:ext cx="16471900" cy="181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647700"/>
            <a:ext cx="2082800" cy="153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647700"/>
            <a:ext cx="13944600" cy="153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33500" y="812800"/>
            <a:ext cx="185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000" b="0" i="0" u="none" strike="noStrike" dirty="0" smtClean="0">
                <a:solidFill>
                  <a:srgbClr val="FFFFFF"/>
                </a:solidFill>
                <a:latin typeface="Hakgyoansim Rikodeo R"/>
              </a:rPr>
              <a:t>04</a:t>
            </a:r>
            <a:endParaRPr lang="en-US" sz="7000" b="0" i="0" u="none" strike="noStrike" dirty="0">
              <a:solidFill>
                <a:srgbClr val="FFFFFF"/>
              </a:solidFill>
              <a:latin typeface="Hakgyoansim Rikodeo 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051300" y="698500"/>
            <a:ext cx="86233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8400" b="0" i="0" u="none" strike="noStrike" spc="-700" dirty="0" err="1" smtClean="0">
                <a:solidFill>
                  <a:srgbClr val="000000"/>
                </a:solidFill>
                <a:ea typeface="Hakgyoansim Rikodeo R"/>
              </a:rPr>
              <a:t>미리</a:t>
            </a:r>
            <a:r>
              <a:rPr lang="ko-KR" altLang="en-US" sz="8400" b="0" i="0" u="none" strike="noStrike" spc="-700" dirty="0" err="1" smtClean="0">
                <a:solidFill>
                  <a:srgbClr val="000000"/>
                </a:solidFill>
                <a:ea typeface="Hakgyoansim Rikodeo R"/>
              </a:rPr>
              <a:t>보기</a:t>
            </a:r>
            <a:endParaRPr lang="ko-KR" sz="8400" b="0" i="0" u="none" strike="noStrike" spc="-700" dirty="0">
              <a:solidFill>
                <a:srgbClr val="000000"/>
              </a:solidFill>
              <a:ea typeface="Hakgyoansim Rikodeo R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5626" y="2650785"/>
            <a:ext cx="6172200" cy="684371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8400" y="2707345"/>
            <a:ext cx="6301175" cy="67305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7150100"/>
            <a:ext cx="18808700" cy="350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0" y="9271000"/>
            <a:ext cx="18808700" cy="137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6900" y="8686800"/>
            <a:ext cx="1600200" cy="160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4600" y="5880100"/>
            <a:ext cx="2146300" cy="133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7400" y="4406900"/>
            <a:ext cx="6223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8432800"/>
            <a:ext cx="15240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76200"/>
            <a:ext cx="1270000" cy="1073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4800" y="-4737100"/>
            <a:ext cx="1689100" cy="501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749300"/>
            <a:ext cx="15760700" cy="723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500" y="939800"/>
            <a:ext cx="15354300" cy="6870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6350" y="2222637"/>
            <a:ext cx="8623300" cy="341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8810"/>
              </a:lnSpc>
            </a:pPr>
            <a:r>
              <a:rPr lang="ko-KR" altLang="en-US" sz="10900" b="0" i="0" u="none" strike="noStrike" spc="-900" dirty="0" smtClean="0">
                <a:solidFill>
                  <a:srgbClr val="000000"/>
                </a:solidFill>
                <a:ea typeface="Hakgyoansim Rikodeo R"/>
              </a:rPr>
              <a:t>감사합니다</a:t>
            </a:r>
            <a:r>
              <a:rPr lang="en-US" sz="10900" b="0" i="0" u="none" strike="noStrike" spc="-900" dirty="0" smtClean="0">
                <a:solidFill>
                  <a:srgbClr val="000000"/>
                </a:solidFill>
                <a:latin typeface="Hakgyoansim Rikodeo R"/>
              </a:rPr>
              <a:t>!</a:t>
            </a:r>
            <a:endParaRPr lang="en-US" sz="10900" b="0" i="0" u="none" strike="noStrike" spc="-900" dirty="0">
              <a:solidFill>
                <a:srgbClr val="000000"/>
              </a:solidFill>
              <a:latin typeface="Hakgyoansim Rikodeo 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3800" y="8394700"/>
            <a:ext cx="6616700" cy="113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17300" y="8801100"/>
            <a:ext cx="469900" cy="36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4200" y="8242300"/>
            <a:ext cx="5588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8500" y="8432800"/>
            <a:ext cx="20574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1900" y="8839200"/>
            <a:ext cx="20574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27500" y="8420100"/>
            <a:ext cx="20574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9000000">
            <a:off x="-50800" y="5765800"/>
            <a:ext cx="12827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8940000">
            <a:off x="457200" y="6362700"/>
            <a:ext cx="1231900" cy="1790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28800" y="1295400"/>
            <a:ext cx="177800" cy="17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81400" y="1295400"/>
            <a:ext cx="177800" cy="177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168400" y="7150100"/>
            <a:ext cx="3136900" cy="1422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677900" y="5041900"/>
            <a:ext cx="2184400" cy="584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792200" y="5130800"/>
            <a:ext cx="196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400" b="1" i="0" u="none" strike="noStrike" dirty="0" smtClean="0">
                <a:solidFill>
                  <a:srgbClr val="000000"/>
                </a:solidFill>
                <a:ea typeface="SB AggroOTF Light"/>
              </a:rPr>
              <a:t>E2I3</a:t>
            </a:r>
            <a:endParaRPr lang="ko-KR" sz="4400" b="1" i="0" u="none" strike="noStrike" dirty="0">
              <a:solidFill>
                <a:srgbClr val="000000"/>
              </a:solidFill>
              <a:ea typeface="SB AggroOTF Light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41600" y="6819900"/>
            <a:ext cx="2070100" cy="482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19400" y="7023100"/>
            <a:ext cx="76200" cy="76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32300" y="7023100"/>
            <a:ext cx="762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8400" y="5880100"/>
            <a:ext cx="15951200" cy="2336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28800" y="7264400"/>
            <a:ext cx="177800" cy="177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81400" y="7264400"/>
            <a:ext cx="177800" cy="177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4732000" y="279400"/>
            <a:ext cx="2870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*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페이지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 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내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 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인물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 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사진은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 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샘플이미지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 </a:t>
            </a:r>
            <a:r>
              <a:rPr lang="ko-KR" sz="1300" b="0" i="0" u="none" strike="noStrike">
                <a:solidFill>
                  <a:srgbClr val="000000">
                    <a:alpha val="52157"/>
                  </a:srgbClr>
                </a:solidFill>
                <a:ea typeface="Pretendard Regular"/>
              </a:rPr>
              <a:t>입니다</a:t>
            </a:r>
            <a:r>
              <a:rPr lang="en-US" sz="1300" b="0" i="0" u="none" strike="noStrike">
                <a:solidFill>
                  <a:srgbClr val="000000">
                    <a:alpha val="52157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46350" y="6813550"/>
            <a:ext cx="6604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100" dirty="0" smtClean="0">
                <a:solidFill>
                  <a:srgbClr val="000000"/>
                </a:solidFill>
                <a:ea typeface="SB AggroOTF Light"/>
              </a:rPr>
              <a:t>지금까지 </a:t>
            </a:r>
            <a:r>
              <a:rPr lang="en-US" altLang="ko-KR" sz="3100" dirty="0" smtClean="0">
                <a:solidFill>
                  <a:srgbClr val="000000"/>
                </a:solidFill>
                <a:ea typeface="SB AggroOTF Light"/>
              </a:rPr>
              <a:t>E2I3</a:t>
            </a:r>
            <a:r>
              <a:rPr lang="ko-KR" altLang="en-US" sz="3100" dirty="0" smtClean="0">
                <a:solidFill>
                  <a:srgbClr val="000000"/>
                </a:solidFill>
                <a:ea typeface="SB AggroOTF Light"/>
              </a:rPr>
              <a:t>조의 발표였습니다</a:t>
            </a:r>
            <a:r>
              <a:rPr lang="en-US" sz="3100" b="0" i="0" u="none" strike="noStrike" dirty="0" smtClean="0">
                <a:solidFill>
                  <a:srgbClr val="000000"/>
                </a:solidFill>
                <a:latin typeface="SB AggroOTF Light"/>
              </a:rPr>
              <a:t>!</a:t>
            </a:r>
            <a:endParaRPr lang="en-US" sz="3100" b="0" i="0" u="none" strike="noStrike" dirty="0">
              <a:solidFill>
                <a:srgbClr val="000000"/>
              </a:solidFill>
              <a:latin typeface="SB AggroOTF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38200" y="6400800"/>
            <a:ext cx="2514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4600" spc="-400" dirty="0" err="1" smtClean="0">
                <a:solidFill>
                  <a:srgbClr val="000000"/>
                </a:solidFill>
                <a:ea typeface="Hakgyoansim Rikodeo R"/>
              </a:rPr>
              <a:t>발표날짜</a:t>
            </a:r>
            <a:endParaRPr lang="en-US" altLang="ko-KR" sz="4600" spc="-400" dirty="0" smtClean="0">
              <a:solidFill>
                <a:srgbClr val="000000"/>
              </a:solidFill>
              <a:ea typeface="Hakgyoansim Rikodeo R"/>
            </a:endParaRPr>
          </a:p>
        </p:txBody>
      </p:sp>
      <p:sp>
        <p:nvSpPr>
          <p:cNvPr id="42" name="TextBox 15"/>
          <p:cNvSpPr txBox="1"/>
          <p:nvPr/>
        </p:nvSpPr>
        <p:spPr>
          <a:xfrm>
            <a:off x="7874363" y="8616950"/>
            <a:ext cx="2514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endParaRPr lang="ko-KR" sz="4600" b="0" i="0" u="none" strike="noStrike" spc="-400" dirty="0">
              <a:solidFill>
                <a:srgbClr val="000000"/>
              </a:solidFill>
              <a:ea typeface="Hakgyoansim Rikodeo R"/>
            </a:endParaRPr>
          </a:p>
        </p:txBody>
      </p:sp>
      <p:sp>
        <p:nvSpPr>
          <p:cNvPr id="43" name="TextBox 15"/>
          <p:cNvSpPr txBox="1"/>
          <p:nvPr/>
        </p:nvSpPr>
        <p:spPr>
          <a:xfrm>
            <a:off x="7874363" y="8591550"/>
            <a:ext cx="2514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4600" spc="-400" dirty="0">
                <a:solidFill>
                  <a:srgbClr val="000000"/>
                </a:solidFill>
                <a:ea typeface="Hakgyoansim Rikodeo R"/>
              </a:rPr>
              <a:t>끝</a:t>
            </a:r>
            <a:endParaRPr lang="ko-KR" sz="4600" b="0" i="0" u="none" strike="noStrike" spc="-400" dirty="0">
              <a:solidFill>
                <a:srgbClr val="000000"/>
              </a:solidFill>
              <a:ea typeface="Hakgyoansim Rikodeo R"/>
            </a:endParaRPr>
          </a:p>
        </p:txBody>
      </p:sp>
      <p:sp>
        <p:nvSpPr>
          <p:cNvPr id="44" name="TextBox 15"/>
          <p:cNvSpPr txBox="1"/>
          <p:nvPr/>
        </p:nvSpPr>
        <p:spPr>
          <a:xfrm>
            <a:off x="13589000" y="6921500"/>
            <a:ext cx="2514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400" spc="-400" dirty="0" smtClean="0">
                <a:solidFill>
                  <a:srgbClr val="000000"/>
                </a:solidFill>
                <a:ea typeface="Hakgyoansim Rikodeo R"/>
              </a:rPr>
              <a:t>2024    /    06    /    17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183</Words>
  <Application>Microsoft Office PowerPoint</Application>
  <PresentationFormat>사용자 지정</PresentationFormat>
  <Paragraphs>59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Calibri</vt:lpstr>
      <vt:lpstr>카페24 써라운드 에어 </vt:lpstr>
      <vt:lpstr>카페24 써라운드</vt:lpstr>
      <vt:lpstr>맑은 고딕</vt:lpstr>
      <vt:lpstr>SB AggroOTF Light</vt:lpstr>
      <vt:lpstr>Arial</vt:lpstr>
      <vt:lpstr>Hakgyoansim Rikodeo R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dw-009</dc:creator>
  <cp:lastModifiedBy>dw-009</cp:lastModifiedBy>
  <cp:revision>19</cp:revision>
  <dcterms:created xsi:type="dcterms:W3CDTF">2006-08-16T00:00:00Z</dcterms:created>
  <dcterms:modified xsi:type="dcterms:W3CDTF">2024-06-14T08:37:34Z</dcterms:modified>
</cp:coreProperties>
</file>